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embeddedFontLst>
    <p:embeddedFont>
      <p:font typeface="Google Sans Text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GoogleSansText-bold.fntdata"/><Relationship Id="rId41" Type="http://schemas.openxmlformats.org/officeDocument/2006/relationships/font" Target="fonts/GoogleSansText-regular.fntdata"/><Relationship Id="rId22" Type="http://schemas.openxmlformats.org/officeDocument/2006/relationships/slide" Target="slides/slide18.xml"/><Relationship Id="rId44" Type="http://schemas.openxmlformats.org/officeDocument/2006/relationships/font" Target="fonts/GoogleSansText-boldItalic.fntdata"/><Relationship Id="rId21" Type="http://schemas.openxmlformats.org/officeDocument/2006/relationships/slide" Target="slides/slide17.xml"/><Relationship Id="rId43" Type="http://schemas.openxmlformats.org/officeDocument/2006/relationships/font" Target="fonts/GoogleSansText-italic.fntdata"/><Relationship Id="rId24" Type="http://schemas.openxmlformats.org/officeDocument/2006/relationships/slide" Target="slides/slide20.xml"/><Relationship Id="rId46" Type="http://schemas.openxmlformats.org/officeDocument/2006/relationships/font" Target="fonts/RobotoMono-bold.fntdata"/><Relationship Id="rId23" Type="http://schemas.openxmlformats.org/officeDocument/2006/relationships/slide" Target="slides/slide19.xml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21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pivpHUavfY_BKSAiOs6C8QNKokpPM2BYMxlEpfTssiA/edit?pli=1&amp;gid=0#gid=0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5ec21db01_5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5ec21db01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3~5일차는, </a:t>
            </a:r>
            <a:r>
              <a:rPr lang="en-US"/>
              <a:t>위에 적힌 것처럼 저런 식으로 진행을 했고, 리팩토링과 OCP등을 활용해서 확장성을 가질 수 있도록 하는 것에 초점을 맞춰서 진행했다.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5ec21db01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보시면 기능 구현 위주기 때문에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UTC랑, 메소드 개수가 많은데 그런걸 볼 수 있고</a:t>
            </a:r>
            <a:endParaRPr/>
          </a:p>
        </p:txBody>
      </p:sp>
      <p:sp>
        <p:nvSpPr>
          <p:cNvPr id="130" name="Google Shape;130;g375ec21db01_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5ec21db0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3~5</a:t>
            </a:r>
            <a:r>
              <a:rPr lang="en-US"/>
              <a:t>일차는 이게 SRP와 OCP를 고려해서 메소드들이 클래스 역할에 맞게 나눠지고 확장성을 가지게 되었다.</a:t>
            </a:r>
            <a:endParaRPr/>
          </a:p>
        </p:txBody>
      </p:sp>
      <p:sp>
        <p:nvSpPr>
          <p:cNvPr id="138" name="Google Shape;138;g375ec21db01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5ec21db01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5ec21db01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5ec21db01_3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5ec21db01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5ec21db0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5ec21db0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5ec21db01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75ec21db01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5ec21db01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75ec21db01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5ec21db01_5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5ec21db01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Buffer</a:t>
            </a:r>
            <a:r>
              <a:rPr lang="en-US"/>
              <a:t>라는 클래스를 따로 두는게 요구사항에는 없었지만, 설계를 고려하다보니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버퍼의 기능이 update, write, read등 여러 가지 있고  버퍼 데이터를 다루는 Owner가 따로 있어야할 것 같아 SRP를 적용해서 따로 빼씁니다.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그래서 SSD에서는 Buffer를 호출해서 활용하고, File read/write를 수행하고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버퍼와 관련된 알고리즘, 최적화 등은 버퍼 객체에서 하는 걸로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5ec21db01_5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5ec21db01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5ec21db01_5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75ec21db01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6116e7698_6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6116e7698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6116e7698_6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6116e7698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5ec21db0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500" u="sng">
                <a:solidFill>
                  <a:srgbClr val="467886"/>
                </a:solidFill>
                <a:latin typeface="Malgun Gothic"/>
                <a:ea typeface="Malgun Gothic"/>
                <a:cs typeface="Malgun Gothic"/>
                <a:sym typeface="Malgun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https://docs.google.com/spreadsheets/d/1pivpHUavfY_BKSAiOs6C8QNKokpPM2BYMxlEpfTssiA/edit?pli=1&amp;gid=0#gid=0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75ec21db01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5ec21db0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375ec21db01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5ec21db01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375ec21db01_6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5ec21db01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75ec21db01_6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5ec21db0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375ec21db01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5ec21db01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375ec21db01_6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각 클래스 간 의존성을 낮춰 모듈별로 개발하는 것에 있어서 문제가 없었음 (Command Pattern)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2nd prj는 1st prj에 특정 모듈을 했던 사람을 한 명씩 두고 역할을 바꿔가면서 여러 경험을 할 수 있도록 하였음</a:t>
            </a:r>
            <a:endParaRPr/>
          </a:p>
        </p:txBody>
      </p:sp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5ec21db0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75ec21db01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5ec21db01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75ec21db01_1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5ec21db01_5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75ec21db01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5ec21db01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375ec21db01_8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5ec21db01_1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5ec21db01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6116e769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6116e7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6116e7698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6116e769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6116e7698_6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6116e7698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6116e7698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6116e769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5ec21db01_5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5ec21db01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이렇게 플로우차트를 간략하게 정의하여 싱크를 맞추고 진행했다. 명령어 나누고, 이런식으로 하고 요구 사항을 우리 나름대로 재정의해서 진행하였다.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1~2일차 때는 현업에서의 TDD 개발이 없는데, TDD를 어떻게 하는지 우리끼리 실제로 경험해보고, 또 기능을 구현하고 system의 draft 버전을 완성하는데 초점점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0" sz="15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2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2"/>
          <p:cNvSpPr txBox="1"/>
          <p:nvPr>
            <p:ph idx="3" type="body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4" type="body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0" sz="16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1107688" y="1500183"/>
            <a:ext cx="10145030" cy="3253087"/>
            <a:chOff x="899998" y="1500182"/>
            <a:chExt cx="5513502" cy="3253087"/>
          </a:xfrm>
        </p:grpSpPr>
        <p:sp>
          <p:nvSpPr>
            <p:cNvPr id="30" name="Google Shape;30;p3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3"/>
            <p:cNvGrpSpPr/>
            <p:nvPr/>
          </p:nvGrpSpPr>
          <p:grpSpPr>
            <a:xfrm>
              <a:off x="899998" y="1500182"/>
              <a:ext cx="5513502" cy="3253087"/>
              <a:chOff x="899998" y="1500182"/>
              <a:chExt cx="5513502" cy="3253087"/>
            </a:xfrm>
          </p:grpSpPr>
          <p:grpSp>
            <p:nvGrpSpPr>
              <p:cNvPr id="32" name="Google Shape;32;p3"/>
              <p:cNvGrpSpPr/>
              <p:nvPr/>
            </p:nvGrpSpPr>
            <p:grpSpPr>
              <a:xfrm>
                <a:off x="899998" y="1500182"/>
                <a:ext cx="5513502" cy="3253087"/>
                <a:chOff x="899999" y="1500182"/>
                <a:chExt cx="3240002" cy="3253087"/>
              </a:xfrm>
            </p:grpSpPr>
            <p:sp>
              <p:nvSpPr>
                <p:cNvPr id="33" name="Google Shape;33;p3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3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3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" name="Google Shape;40;p4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spreadsheets/d/1pivpHUavfY_BKSAiOs6C8QNKokpPM2BYMxlEpfTssiA/edit?pli=1&amp;gid=0#gid=0" TargetMode="External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2" type="body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Digital Ninjas_D조</a:t>
            </a:r>
            <a:endParaRPr/>
          </a:p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/>
              <a:t>CRA과정 프로젝트</a:t>
            </a:r>
            <a:endParaRPr/>
          </a:p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1026693" y="4957011"/>
            <a:ext cx="1216281" cy="37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2025.08.11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4613" y="1900991"/>
            <a:ext cx="2432804" cy="244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 title="KakaoTalk_20250811_09400108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147" y="1901000"/>
            <a:ext cx="4497152" cy="25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25" y="2669875"/>
            <a:ext cx="11432827" cy="40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461825" y="1785313"/>
            <a:ext cx="10887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-US" sz="1300">
                <a:solidFill>
                  <a:schemeClr val="dk1"/>
                </a:solidFill>
              </a:rPr>
              <a:t>Point1. Command Pattern : </a:t>
            </a:r>
            <a:r>
              <a:rPr lang="en-US" sz="1300">
                <a:solidFill>
                  <a:schemeClr val="dk1"/>
                </a:solidFill>
              </a:rPr>
              <a:t>Shell ↔ Command ↔ SSD Core 계층 분리 (유연한 확장 / 수정)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-US" sz="1300">
                <a:solidFill>
                  <a:schemeClr val="dk1"/>
                </a:solidFill>
              </a:rPr>
              <a:t>Point2. Dependency Injection : </a:t>
            </a:r>
            <a:r>
              <a:rPr lang="en-US" sz="1300">
                <a:solidFill>
                  <a:schemeClr val="dk1"/>
                </a:solidFill>
              </a:rPr>
              <a:t>SSD 객체 생성 시 Buffer를 외부 인자로 받아 테스트 / Mocking 쉽게 함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-US" sz="1300">
                <a:solidFill>
                  <a:schemeClr val="dk1"/>
                </a:solidFill>
              </a:rPr>
              <a:t>Point3. </a:t>
            </a:r>
            <a:r>
              <a:rPr lang="en-US" sz="1300">
                <a:solidFill>
                  <a:schemeClr val="dk1"/>
                </a:solidFill>
              </a:rPr>
              <a:t>Command Buffer / Logger 에서 </a:t>
            </a:r>
            <a:r>
              <a:rPr b="1" lang="en-US" sz="1300">
                <a:solidFill>
                  <a:schemeClr val="dk1"/>
                </a:solidFill>
              </a:rPr>
              <a:t>기능 최적화 </a:t>
            </a:r>
            <a:r>
              <a:rPr lang="en-US" sz="1300">
                <a:solidFill>
                  <a:schemeClr val="dk1"/>
                </a:solidFill>
              </a:rPr>
              <a:t>구현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ay 3~5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6041100" y="1729000"/>
            <a:ext cx="5843100" cy="489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SSD 프로젝트 요구사항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SSD 제작</a:t>
            </a:r>
            <a:r>
              <a:rPr lang="en-US" sz="1800">
                <a:solidFill>
                  <a:schemeClr val="dk1"/>
                </a:solidFill>
              </a:rPr>
              <a:t>: 가상 SSD 구현, LBA 0~99,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800">
                <a:solidFill>
                  <a:schemeClr val="dk1"/>
                </a:solidFill>
              </a:rPr>
              <a:t>/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solidFill>
                  <a:schemeClr val="dk1"/>
                </a:solidFill>
              </a:rPr>
              <a:t>/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Erase</a:t>
            </a:r>
            <a:r>
              <a:rPr lang="en-US" sz="1800">
                <a:solidFill>
                  <a:schemeClr val="dk1"/>
                </a:solidFill>
              </a:rPr>
              <a:t> 명령어 처리.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solidFill>
                  <a:schemeClr val="dk1"/>
                </a:solidFill>
              </a:rPr>
              <a:t> 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ssd_nand.txt</a:t>
            </a:r>
            <a:r>
              <a:rPr lang="en-US" sz="1800">
                <a:solidFill>
                  <a:schemeClr val="dk1"/>
                </a:solidFill>
              </a:rPr>
              <a:t>에 기록,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800">
                <a:solidFill>
                  <a:schemeClr val="dk1"/>
                </a:solidFill>
              </a:rPr>
              <a:t> 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ssd_nand.txt</a:t>
            </a:r>
            <a:r>
              <a:rPr lang="en-US" sz="1800">
                <a:solidFill>
                  <a:schemeClr val="dk1"/>
                </a:solidFill>
              </a:rPr>
              <a:t>에서 읽어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ssd_output.txt</a:t>
            </a:r>
            <a:r>
              <a:rPr lang="en-US" sz="1800">
                <a:solidFill>
                  <a:schemeClr val="dk1"/>
                </a:solidFill>
              </a:rPr>
              <a:t>에 기록.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Test Shell</a:t>
            </a:r>
            <a:r>
              <a:rPr lang="en-US" sz="1800">
                <a:solidFill>
                  <a:schemeClr val="dk1"/>
                </a:solidFill>
              </a:rPr>
              <a:t>: SSD를 실행시키기 위한 프로그램 제작,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exit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help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fullwrite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fullread</a:t>
            </a:r>
            <a:r>
              <a:rPr lang="en-US" sz="1800">
                <a:solidFill>
                  <a:schemeClr val="dk1"/>
                </a:solidFill>
              </a:rPr>
              <a:t> 명령어 구현.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Test Script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Test Shell</a:t>
            </a:r>
            <a:r>
              <a:rPr lang="en-US" sz="1800">
                <a:solidFill>
                  <a:schemeClr val="dk1"/>
                </a:solidFill>
              </a:rPr>
              <a:t>에서 동작하는 테스트 코드로, SSD를 검증하기 위한 스크립트.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ReadCompare</a:t>
            </a:r>
            <a:r>
              <a:rPr lang="en-US" sz="1800">
                <a:solidFill>
                  <a:schemeClr val="dk1"/>
                </a:solidFill>
              </a:rPr>
              <a:t>로 기댓값과 실제값 비교, 실패 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FAIL</a:t>
            </a:r>
            <a:r>
              <a:rPr lang="en-US" sz="1800">
                <a:solidFill>
                  <a:schemeClr val="dk1"/>
                </a:solidFill>
              </a:rPr>
              <a:t>, 성공 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r>
              <a:rPr lang="en-US" sz="1800">
                <a:solidFill>
                  <a:schemeClr val="dk1"/>
                </a:solidFill>
              </a:rPr>
              <a:t> 출력.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25" y="2490275"/>
            <a:ext cx="5379200" cy="30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/>
              <a:t>Class </a:t>
            </a: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iagram (Day 1 ~2)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650" y="1053500"/>
            <a:ext cx="7074351" cy="57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252200" y="1805200"/>
            <a:ext cx="4865400" cy="489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SSD 프로젝트 3-4일차 요구사항</a:t>
            </a:r>
            <a:endParaRPr b="1" sz="17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기능 추가 및 리팩토링</a:t>
            </a:r>
            <a:r>
              <a:rPr lang="en-US" sz="1500">
                <a:solidFill>
                  <a:schemeClr val="dk1"/>
                </a:solidFill>
              </a:rPr>
              <a:t>: 1~2일차 개발 내용에 추가 기능 개발, 코드 개선.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성능 최적화</a:t>
            </a:r>
            <a:r>
              <a:rPr lang="en-US" sz="1500">
                <a:solidFill>
                  <a:schemeClr val="dk1"/>
                </a:solidFill>
              </a:rPr>
              <a:t>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Buffer</a:t>
            </a:r>
            <a:r>
              <a:rPr lang="en-US" sz="1500">
                <a:solidFill>
                  <a:schemeClr val="dk1"/>
                </a:solidFill>
              </a:rPr>
              <a:t>를 통한 성능 최적화,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-US" sz="1500">
                <a:solidFill>
                  <a:schemeClr val="dk1"/>
                </a:solidFill>
              </a:rPr>
              <a:t> 및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Runner</a:t>
            </a:r>
            <a:r>
              <a:rPr lang="en-US" sz="1500">
                <a:solidFill>
                  <a:schemeClr val="dk1"/>
                </a:solidFill>
              </a:rPr>
              <a:t> 개발.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Buffer</a:t>
            </a:r>
            <a:r>
              <a:rPr lang="en-US" sz="1500">
                <a:solidFill>
                  <a:schemeClr val="dk1"/>
                </a:solidFill>
              </a:rPr>
              <a:t>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</a:t>
            </a:r>
            <a:r>
              <a:rPr lang="en-US" sz="1500">
                <a:solidFill>
                  <a:schemeClr val="dk1"/>
                </a:solidFill>
              </a:rPr>
              <a:t>의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Command Buffer</a:t>
            </a:r>
            <a:r>
              <a:rPr lang="en-US" sz="1500">
                <a:solidFill>
                  <a:schemeClr val="dk1"/>
                </a:solidFill>
              </a:rPr>
              <a:t> 개발로 성능 최적화.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Logger/Runner</a:t>
            </a:r>
            <a:r>
              <a:rPr lang="en-US" sz="1500">
                <a:solidFill>
                  <a:schemeClr val="dk1"/>
                </a:solidFill>
              </a:rPr>
              <a:t>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-US" sz="1500">
                <a:solidFill>
                  <a:schemeClr val="dk1"/>
                </a:solidFill>
              </a:rPr>
              <a:t> 및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Runner</a:t>
            </a:r>
            <a:r>
              <a:rPr lang="en-US" sz="1500">
                <a:solidFill>
                  <a:schemeClr val="dk1"/>
                </a:solidFill>
              </a:rPr>
              <a:t> 개발.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/>
              <a:t>Class </a:t>
            </a: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iagram (Day 3 ~5)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2-1. Command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처리 -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Read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863" y="1264743"/>
            <a:ext cx="8744269" cy="559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2-1. Command 처리 - 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975" y="1087243"/>
            <a:ext cx="9084052" cy="559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2-1. Command 처리 - Flush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100" y="1110468"/>
            <a:ext cx="8730941" cy="559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2-1. Command 처리 - Erase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138" y="1089143"/>
            <a:ext cx="8542126" cy="559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2-2 Buffer 동작 Flow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2343"/>
            <a:ext cx="4137025" cy="5593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4424150" y="1481350"/>
            <a:ext cx="7193400" cy="489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SSD Command Buffer 동작 과정</a:t>
            </a:r>
            <a:endParaRPr b="1" sz="24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●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명령 요청: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Test Shell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에서 명령(W/R/E/F) 요청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●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Buffer 기록: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,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Erase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명령을 버퍼에 기록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●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Buffer 확인: 버퍼 상태(5개 초과 여부) 확인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●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최적화 및 Flush: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○"/>
            </a:pP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명령은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 Read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수행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○"/>
            </a:pP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Ignore Command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,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Merge Erase</a:t>
            </a: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적용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ulim"/>
              <a:buChar char="○"/>
            </a:pPr>
            <a:r>
              <a:rPr b="1" lang="en-US" sz="22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5개 초과 시 NAND에 내용 반영 후 버퍼 비움</a:t>
            </a:r>
            <a:endParaRPr b="1" sz="220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75" name="Google Shape;175;p22"/>
          <p:cNvCxnSpPr/>
          <p:nvPr/>
        </p:nvCxnSpPr>
        <p:spPr>
          <a:xfrm>
            <a:off x="602800" y="3635150"/>
            <a:ext cx="332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2"/>
          <p:cNvSpPr/>
          <p:nvPr/>
        </p:nvSpPr>
        <p:spPr>
          <a:xfrm>
            <a:off x="610350" y="1794025"/>
            <a:ext cx="3327000" cy="443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2-2 Buffer - SSD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클래스와의 관계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313" y="1153468"/>
            <a:ext cx="3391387" cy="559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2-2 Buffer - write_buffer &amp; flush_buffer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975" y="1195818"/>
            <a:ext cx="5189443" cy="559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" type="body"/>
          </p:nvPr>
        </p:nvSpPr>
        <p:spPr>
          <a:xfrm>
            <a:off x="1403400" y="1513010"/>
            <a:ext cx="89280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1. Preview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3. TDD 활용 예시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4. Mocking 활용 예시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5. 리팩토링을 통한 클린 코드 전 후 결과 비교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6. 소감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/>
          <p:nvPr/>
        </p:nvSpPr>
        <p:spPr>
          <a:xfrm>
            <a:off x="5940650" y="6195875"/>
            <a:ext cx="571800" cy="3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5104650" y="1997475"/>
            <a:ext cx="1054200" cy="32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2-3 Shell - 기본 처리 로직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13" y="1181868"/>
            <a:ext cx="10869166" cy="5593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5"/>
          <p:cNvCxnSpPr>
            <a:stCxn id="194" idx="1"/>
            <a:endCxn id="193" idx="1"/>
          </p:cNvCxnSpPr>
          <p:nvPr/>
        </p:nvCxnSpPr>
        <p:spPr>
          <a:xfrm>
            <a:off x="5104650" y="2159325"/>
            <a:ext cx="836100" cy="4198500"/>
          </a:xfrm>
          <a:prstGeom prst="bentConnector3">
            <a:avLst>
              <a:gd fmla="val -52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2-4 Logger -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기본 로직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718"/>
            <a:ext cx="11887198" cy="2398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76200" y="4008375"/>
            <a:ext cx="6915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Format</a:t>
            </a:r>
            <a:r>
              <a:rPr lang="en-US" sz="1800">
                <a:solidFill>
                  <a:schemeClr val="dk1"/>
                </a:solidFill>
              </a:rPr>
              <a:t> : [time] class.method() : message 형식으로 기록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자동 교체</a:t>
            </a:r>
            <a:r>
              <a:rPr lang="en-US" sz="1800">
                <a:solidFill>
                  <a:schemeClr val="dk1"/>
                </a:solidFill>
              </a:rPr>
              <a:t> : latest.log 10KB 초과 시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로그 파일이 2개</a:t>
            </a:r>
            <a:r>
              <a:rPr lang="en-US" sz="1800">
                <a:solidFill>
                  <a:schemeClr val="dk1"/>
                </a:solidFill>
              </a:rPr>
              <a:t> 이상이면 가장 오래된 것 zip으로 변환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325" y="3984225"/>
            <a:ext cx="5580749" cy="11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2-5 Runner -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기본 로직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618"/>
            <a:ext cx="11887199" cy="230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461825" y="3166488"/>
            <a:ext cx="108873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shell_scripts.txt 스크립트 </a:t>
            </a:r>
            <a:r>
              <a:rPr b="1" lang="en-US" sz="2400">
                <a:solidFill>
                  <a:schemeClr val="dk1"/>
                </a:solidFill>
              </a:rPr>
              <a:t>순차 실행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기존 print 출력 없이 테스트명, 결과만 출력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Print PASS / FAIL,</a:t>
            </a:r>
            <a:r>
              <a:rPr lang="en-US" sz="2400">
                <a:solidFill>
                  <a:schemeClr val="dk1"/>
                </a:solidFill>
              </a:rPr>
              <a:t> 실패 시 즉시 중단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75" y="4774811"/>
            <a:ext cx="9613025" cy="16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TDD 활용 예시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605980" y="11802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ay 1~2 (</a:t>
            </a:r>
            <a:r>
              <a:rPr b="1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 Sheet Link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📝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Unit Testcase Specification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39개의 UTC(Unit Test Case)를 상세하게 작성.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🧑‍💻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Testcode 개발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작성된 UTC를 기반으로 테스트 코드를 개발.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💻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Code 구현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테스트 코드를 통과하는 방식으로 실제 기능을 구현.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4">
            <a:alphaModFix/>
          </a:blip>
          <a:srcRect b="20773" l="0" r="0" t="0"/>
          <a:stretch/>
        </p:blipFill>
        <p:spPr>
          <a:xfrm>
            <a:off x="529700" y="2876000"/>
            <a:ext cx="10668149" cy="38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TDD 활용 예시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438150" y="1859750"/>
            <a:ext cx="2727600" cy="48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주요 테스트 기법</a:t>
            </a:r>
            <a:r>
              <a:rPr lang="en-US" sz="1100">
                <a:solidFill>
                  <a:schemeClr val="dk1"/>
                </a:solidFill>
              </a:rPr>
              <a:t>: 단위 테스트(Unit Test) 및 Mocking을 활용하여 Logger 클래스의 기능 검증.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중점 검증 내용</a:t>
            </a:r>
            <a:r>
              <a:rPr lang="en-US" sz="1100">
                <a:solidFill>
                  <a:schemeClr val="dk1"/>
                </a:solidFill>
              </a:rPr>
              <a:t>: 로그 파일이 정확한 형식과 내용으로 생성되는지 확인.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time.time()</a:t>
            </a:r>
            <a:r>
              <a:rPr lang="en-US" sz="1100">
                <a:solidFill>
                  <a:schemeClr val="dk1"/>
                </a:solidFill>
              </a:rPr>
              <a:t>과 같은 외부 의존성을 Mocking하여 테스트의 재현성을 확보.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코너 케이스 검증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0000FF"/>
                </a:solidFill>
              </a:rPr>
              <a:t>파일 I/O가 정상적으로 동작하는지, 파일 내용이 예상과 일치하는지 확인.</a:t>
            </a:r>
            <a:r>
              <a:rPr lang="en-US" sz="1100">
                <a:solidFill>
                  <a:schemeClr val="dk1"/>
                </a:solidFill>
              </a:rPr>
              <a:t> 특정 시간에 대한 Mocking을 통해 시간 의존적인 코드를 독립적으로 </a:t>
            </a:r>
            <a:r>
              <a:rPr lang="en-US" sz="1100">
                <a:solidFill>
                  <a:schemeClr val="dk1"/>
                </a:solidFill>
              </a:rPr>
              <a:t>검증.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3208900" y="1859750"/>
            <a:ext cx="3030900" cy="48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주요 테스트 기법</a:t>
            </a:r>
            <a:r>
              <a:rPr lang="en-US" sz="1100">
                <a:solidFill>
                  <a:schemeClr val="dk1"/>
                </a:solidFill>
              </a:rPr>
              <a:t>: 단위 테스트(Unit Test), SSD+Buffer Sub Module의 통합 테스트(Integration Test)를 모두 사용.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Parametrize</a:t>
            </a:r>
            <a:r>
              <a:rPr lang="en-US" sz="1100">
                <a:solidFill>
                  <a:schemeClr val="dk1"/>
                </a:solidFill>
              </a:rPr>
              <a:t> 대신 여러 시나리오를 각각의 테스트 함수로 구현.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중점 검증 내용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Buffer</a:t>
            </a:r>
            <a:r>
              <a:rPr lang="en-US" sz="1100">
                <a:solidFill>
                  <a:schemeClr val="dk1"/>
                </a:solidFill>
              </a:rPr>
              <a:t> 클래스의 복잡한 로직인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update_buffer</a:t>
            </a:r>
            <a:r>
              <a:rPr lang="en-US" sz="1100">
                <a:solidFill>
                  <a:schemeClr val="dk1"/>
                </a:solidFill>
              </a:rPr>
              <a:t> 메서드의 병합 및 처리 순서가 올바른지 검증.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flush_buffer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fast_read</a:t>
            </a:r>
            <a:r>
              <a:rPr lang="en-US" sz="1100">
                <a:solidFill>
                  <a:schemeClr val="dk1"/>
                </a:solidFill>
              </a:rPr>
              <a:t> 등 핵심 기능의 정확성 확인.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코너 케이스 검증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-US" sz="1100">
                <a:solidFill>
                  <a:srgbClr val="0000FF"/>
                </a:solidFill>
              </a:rPr>
              <a:t>(Write)와 </a:t>
            </a:r>
            <a:r>
              <a:rPr lang="en-US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-US" sz="1100">
                <a:solidFill>
                  <a:srgbClr val="0000FF"/>
                </a:solidFill>
              </a:rPr>
              <a:t>(Erase) 명령이 혼합되었을 때 버퍼의 상태 변화 검증</a:t>
            </a:r>
            <a:r>
              <a:rPr lang="en-US" sz="1100">
                <a:solidFill>
                  <a:schemeClr val="dk1"/>
                </a:solidFill>
              </a:rPr>
              <a:t>. 버퍼 초기화 및 파일 시스템(디렉터리, 파일) 상태가 올바른지 확인.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6283000" y="1859750"/>
            <a:ext cx="2727600" cy="48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주요 테스트 기법</a:t>
            </a:r>
            <a:r>
              <a:rPr lang="en-US" sz="1100">
                <a:solidFill>
                  <a:schemeClr val="dk1"/>
                </a:solidFill>
              </a:rPr>
              <a:t>: 단위 테스트(Unit Test), 통합 테스트(Integration Test)를 모두 사용.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capsys</a:t>
            </a:r>
            <a:r>
              <a:rPr lang="en-US" sz="1100">
                <a:solidFill>
                  <a:schemeClr val="dk1"/>
                </a:solidFill>
              </a:rPr>
              <a:t>를 활용한 I/O Mocking.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중점 검증 내용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100">
                <a:solidFill>
                  <a:schemeClr val="dk1"/>
                </a:solidFill>
              </a:rPr>
              <a:t> 클래스의 명령어 처리 및 사용자 입력 유효성 검증.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erase</a:t>
            </a:r>
            <a:r>
              <a:rPr lang="en-US" sz="1100">
                <a:solidFill>
                  <a:schemeClr val="dk1"/>
                </a:solidFill>
              </a:rPr>
              <a:t>와 같은 핵심 명령어의 동작과 출력 결과 확인.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코너 케이스 검증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0000FF"/>
                </a:solidFill>
              </a:rPr>
              <a:t>잘못된 형식의 명령어, LBA(Logical Block Address) 범위 초과, 잘못된 데이터 포맷 등 비정상적인 사용자 입력에 대한 오류 처리</a:t>
            </a:r>
            <a:r>
              <a:rPr lang="en-US" sz="1100">
                <a:solidFill>
                  <a:schemeClr val="dk1"/>
                </a:solidFill>
              </a:rPr>
              <a:t> 검증.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help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exit</a:t>
            </a:r>
            <a:r>
              <a:rPr lang="en-US" sz="1100">
                <a:solidFill>
                  <a:schemeClr val="dk1"/>
                </a:solidFill>
              </a:rPr>
              <a:t>와 같은 특수 명령어의 정상 동작 확인.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9205425" y="1859750"/>
            <a:ext cx="2727600" cy="48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주요 테스트 기법</a:t>
            </a:r>
            <a:r>
              <a:rPr lang="en-US" sz="1100">
                <a:solidFill>
                  <a:schemeClr val="dk1"/>
                </a:solidFill>
              </a:rPr>
              <a:t>: 단위 테스트(Unit Test).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pytest.mark.parametrize</a:t>
            </a:r>
            <a:r>
              <a:rPr lang="en-US" sz="1100">
                <a:solidFill>
                  <a:schemeClr val="dk1"/>
                </a:solidFill>
              </a:rPr>
              <a:t>를 활용해 다양한 케이스 검증.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중점 검증 내용</a:t>
            </a:r>
            <a:r>
              <a:rPr lang="en-US" sz="1100">
                <a:solidFill>
                  <a:schemeClr val="dk1"/>
                </a:solidFill>
              </a:rPr>
              <a:t>: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</a:t>
            </a:r>
            <a:r>
              <a:rPr lang="en-US" sz="1100">
                <a:solidFill>
                  <a:schemeClr val="dk1"/>
                </a:solidFill>
              </a:rPr>
              <a:t> 클래스의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erase</a:t>
            </a:r>
            <a:r>
              <a:rPr lang="en-US" sz="1100">
                <a:solidFill>
                  <a:schemeClr val="dk1"/>
                </a:solidFill>
              </a:rPr>
              <a:t> 등 핵심 기능의 데이터 무결성 및 파일 I/O 동작 검증.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ssd_output.txt</a:t>
            </a:r>
            <a:r>
              <a:rPr lang="en-US" sz="1100">
                <a:solidFill>
                  <a:schemeClr val="dk1"/>
                </a:solidFill>
              </a:rPr>
              <a:t>,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ssd_nand.txt</a:t>
            </a:r>
            <a:r>
              <a:rPr lang="en-US" sz="1100">
                <a:solidFill>
                  <a:schemeClr val="dk1"/>
                </a:solidFill>
              </a:rPr>
              <a:t> 파일의 존재 및 내용 검증.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코너 케이스 검증</a:t>
            </a:r>
            <a:r>
              <a:rPr lang="en-US" sz="1100">
                <a:solidFill>
                  <a:schemeClr val="dk1"/>
                </a:solidFill>
              </a:rPr>
              <a:t>: 유효하지 않은 LBA 값, 0x 접두사가 없는 데이터, 십진수/십육진수 혼합 입력,</a:t>
            </a:r>
            <a:r>
              <a:rPr lang="en-US" sz="1100">
                <a:solidFill>
                  <a:srgbClr val="0000FF"/>
                </a:solidFill>
              </a:rPr>
              <a:t> 인자 개수 오류 등 다양한 경계값과 예외 케이스 검증.</a:t>
            </a:r>
            <a:r>
              <a:rPr lang="en-US" sz="1100">
                <a:solidFill>
                  <a:schemeClr val="dk1"/>
                </a:solidFill>
              </a:rPr>
              <a:t>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-US" sz="1100">
                <a:solidFill>
                  <a:schemeClr val="dk1"/>
                </a:solidFill>
              </a:rPr>
              <a:t>를 여러 번 수행했을 때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ssd_output.txt</a:t>
            </a:r>
            <a:r>
              <a:rPr lang="en-US" sz="1100">
                <a:solidFill>
                  <a:schemeClr val="dk1"/>
                </a:solidFill>
              </a:rPr>
              <a:t>에 단 하나의 결과만 저장되는지 확인.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852400" y="1497650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Logger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3741575" y="1497650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Buffer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6630750" y="1497650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Shell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9586425" y="1497650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471400" y="1054275"/>
            <a:ext cx="2566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b="1" lang="en-US" sz="21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ay 3~5</a:t>
            </a:r>
            <a:r>
              <a:rPr b="1"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Project</a:t>
            </a:r>
            <a:endParaRPr b="1"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5" name="Google Shape;235;p29"/>
          <p:cNvCxnSpPr/>
          <p:nvPr/>
        </p:nvCxnSpPr>
        <p:spPr>
          <a:xfrm>
            <a:off x="558900" y="3309075"/>
            <a:ext cx="1129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9"/>
          <p:cNvCxnSpPr/>
          <p:nvPr/>
        </p:nvCxnSpPr>
        <p:spPr>
          <a:xfrm>
            <a:off x="558900" y="4782075"/>
            <a:ext cx="1129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TDD 활용 예시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450" y="3399975"/>
            <a:ext cx="2252701" cy="312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190" y="3399975"/>
            <a:ext cx="4675535" cy="302969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387800" y="1054275"/>
            <a:ext cx="11563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 2차 프로젝트 진행 요약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2nd Project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📂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buffer.py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test_buffer.py</a:t>
            </a:r>
            <a:r>
              <a:rPr lang="en-US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update_buffer</a:t>
            </a:r>
            <a:r>
              <a:rPr lang="en-US" sz="1800">
                <a:solidFill>
                  <a:schemeClr val="dk1"/>
                </a:solidFill>
              </a:rPr>
              <a:t>의 </a:t>
            </a:r>
            <a:r>
              <a:rPr b="1" lang="en-US" sz="1800">
                <a:solidFill>
                  <a:schemeClr val="dk1"/>
                </a:solidFill>
              </a:rPr>
              <a:t>edge case</a:t>
            </a:r>
            <a:r>
              <a:rPr lang="en-US" sz="1800">
                <a:solidFill>
                  <a:schemeClr val="dk1"/>
                </a:solidFill>
              </a:rPr>
              <a:t>와 기본 기능에 대한 </a:t>
            </a:r>
            <a:r>
              <a:rPr b="1" lang="en-US" sz="1800">
                <a:solidFill>
                  <a:schemeClr val="dk1"/>
                </a:solidFill>
              </a:rPr>
              <a:t>UTC 12개</a:t>
            </a:r>
            <a:r>
              <a:rPr lang="en-US" sz="1800">
                <a:solidFill>
                  <a:schemeClr val="dk1"/>
                </a:solidFill>
              </a:rPr>
              <a:t>를 작성.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🔄 </a:t>
            </a:r>
            <a:r>
              <a:rPr b="1" lang="en-US" sz="1800">
                <a:solidFill>
                  <a:schemeClr val="dk1"/>
                </a:solidFill>
              </a:rPr>
              <a:t>페어 프로그래밍 &amp; Agile</a:t>
            </a:r>
            <a:endParaRPr b="1"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</a:rPr>
              <a:t>테스트 ➡️ 개발 ➡️ 테스트 ➡️ 개발의 빠른 사이클로 페어 프로그래밍을 진행하여 기능을 구현.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4975725" y="4468400"/>
            <a:ext cx="498900" cy="5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Mocking 활용 예시 1)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605975" y="1160575"/>
            <a:ext cx="10515600" cy="5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/>
              <a:t>■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🧪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return_value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활용(Stub)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Test Shell 과 SSD 를 동시 개발하기 때문에 SSD 객체를 Mock 객체로 활용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🛠️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의 인자 중 LBA 값의 유효성을 검사하는 테스트 함수를 작성.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🚧 유효성 검사 함수를 구현하기 전에, 해당 함수를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Mock 처리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🔴 Mock 처리된 함수의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return_value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로 고정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하여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Red 상태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를 유도.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800"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950" y="2923550"/>
            <a:ext cx="6219075" cy="34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/>
          <p:nvPr/>
        </p:nvSpPr>
        <p:spPr>
          <a:xfrm>
            <a:off x="704950" y="4053600"/>
            <a:ext cx="2490000" cy="64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_check_parameter </a:t>
            </a:r>
            <a:r>
              <a:rPr lang="en-US"/>
              <a:t>구현 전 : mocking 사용</a:t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704950" y="5041250"/>
            <a:ext cx="2490000" cy="64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_check_paramter 구현 후 : mocking 주석 처리 후 사용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Mocking 활용 예시 2)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605975" y="1160575"/>
            <a:ext cx="11316300" cy="5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side_effect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활용(Stub)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💻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ssd_read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함수를 구현하기 전에, 테스트를 위해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결과 값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이 필요함.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🎯 **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**와 **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side_effect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**를 사용하여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ssd_read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함수를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Mock 처리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🚀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shell.ssd_read()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가 호출될 때마다, 실제 I/O 제어 없이 미리 정해둔 결과 값을 반환하도록 구현함.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800"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75" y="2875575"/>
            <a:ext cx="7560224" cy="36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Mocking 활용 예시 3)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605975" y="1189100"/>
            <a:ext cx="11230800" cy="5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🎯 </a:t>
            </a:r>
            <a:r>
              <a:rPr b="1"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patch.object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활용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✍️ 실제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기능의 동작이 아니라, 함수에 전달된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인자 개수가 2개인지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확인하는 테스트를 작성함.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🚧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patch.object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를 사용하여 SSD 클래스의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함수를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Mock 처리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✅ Mock 처리된 함수는 실제 내부 동작을 실행하지 않고,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호출 기록만 남겨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인자의 유효성을 검증함.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525" y="2859425"/>
            <a:ext cx="7965200" cy="377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Mocking 활용 예시 4)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605975" y="1189100"/>
            <a:ext cx="11045400" cy="5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mock_open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활용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✍️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기능이 실행될 때 파일이 제대로 열렸는지 확인하는 테스트를 작성함.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🗂️ **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mock_open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**을 사용하여 실제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open()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함수를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Mock 처리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함.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✅ 덕분에 실제 파일 시스템에 접근하지 않고도 파일 열기 동작을 성공적으로 검증함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776" y="2940250"/>
            <a:ext cx="6382449" cy="35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조원 소개 및 역할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923625" y="1998600"/>
            <a:ext cx="9934800" cy="4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1st Project (Day 1~2) 🚀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SSD</a:t>
            </a:r>
            <a:r>
              <a:rPr lang="en-US" sz="2500">
                <a:solidFill>
                  <a:schemeClr val="dk1"/>
                </a:solidFill>
              </a:rPr>
              <a:t>: 김현용, 모유찬, 이성규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Test Shell + Test Script</a:t>
            </a:r>
            <a:r>
              <a:rPr lang="en-US" sz="2500">
                <a:solidFill>
                  <a:schemeClr val="dk1"/>
                </a:solidFill>
              </a:rPr>
              <a:t>: 이재윤, 김준휘, 민재원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2nd Project (Day 3~5) 🛠️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SSD - erase</a:t>
            </a:r>
            <a:r>
              <a:rPr lang="en-US" sz="2500">
                <a:solidFill>
                  <a:schemeClr val="dk1"/>
                </a:solidFill>
              </a:rPr>
              <a:t>: 모유찬, 민재원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Logger + Runner</a:t>
            </a:r>
            <a:r>
              <a:rPr lang="en-US" sz="2500">
                <a:solidFill>
                  <a:schemeClr val="dk1"/>
                </a:solidFill>
              </a:rPr>
              <a:t>: 김준휘, 이성규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SSD - Command Buffer</a:t>
            </a:r>
            <a:r>
              <a:rPr lang="en-US" sz="2500">
                <a:solidFill>
                  <a:schemeClr val="dk1"/>
                </a:solidFill>
              </a:rPr>
              <a:t>: 김현용, 이재윤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62" name="Google Shape;62;p8"/>
          <p:cNvSpPr txBox="1"/>
          <p:nvPr/>
        </p:nvSpPr>
        <p:spPr>
          <a:xfrm>
            <a:off x="923625" y="1274700"/>
            <a:ext cx="993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500">
                <a:solidFill>
                  <a:srgbClr val="0000FF"/>
                </a:solidFill>
              </a:rPr>
              <a:t>D</a:t>
            </a:r>
            <a:r>
              <a:rPr b="1" lang="en-US" sz="2500">
                <a:solidFill>
                  <a:schemeClr val="dk1"/>
                </a:solidFill>
              </a:rPr>
              <a:t>조: 김현용(팀장), 김준휘, 모유찬, 민재원, 이성규, 이재윤 </a:t>
            </a: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🚀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150" y="2873150"/>
            <a:ext cx="3984851" cy="3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Code Level 리팩토링 항목 ⚙️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Rename Variable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변수의 의미를 명확하게 파악할 수 있도록 수정함. 📝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Replace Magic Literal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0x00000000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와 같은 "매직 넘버"를 클래스 속성(Class Attribute)으로 대체하여 가독성을 높임. 🔢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Return type hint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함수의 반환 타입 힌트를 추가하여 코드의 명확성을 높임. 💡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Code Formatting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코드 스타일을 통일하고 가독성을 개선함. ✨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2. Method Level Refactoring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⚙️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Test Code 리팩토링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모든 테스트 케이스의 공통된 준비(arrange) 부분을 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pytest.fixture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로 추출하여 중복을 제거하고 효율성을 높임 🛠️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Extract Function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update_buffer()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내의 복잡한 연산을 단계별로 별도의 메서드로 추출 ✂️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3425572"/>
            <a:ext cx="6675049" cy="31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738" y="3561313"/>
            <a:ext cx="517207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399600" y="1241875"/>
            <a:ext cx="11792400" cy="25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3. Method Level Refactoring: 기능 추가를 위한 개선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기존 구조의 문제점</a:t>
            </a:r>
            <a:r>
              <a:rPr lang="en-US" sz="1800">
                <a:solidFill>
                  <a:schemeClr val="dk1"/>
                </a:solidFill>
              </a:rPr>
              <a:t>: 🧩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arguments</a:t>
            </a:r>
            <a:r>
              <a:rPr lang="en-US" sz="1800">
                <a:solidFill>
                  <a:schemeClr val="dk1"/>
                </a:solidFill>
              </a:rPr>
              <a:t> 유효성 검사 코드가 </a:t>
            </a:r>
            <a:r>
              <a:rPr b="1" lang="en-US" sz="1800">
                <a:solidFill>
                  <a:schemeClr val="dk1"/>
                </a:solidFill>
              </a:rPr>
              <a:t>인자 개수에 따라 분기</a:t>
            </a:r>
            <a:r>
              <a:rPr lang="en-US" sz="1800">
                <a:solidFill>
                  <a:schemeClr val="dk1"/>
                </a:solidFill>
              </a:rPr>
              <a:t>되는 구조.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예상되는 문제</a:t>
            </a:r>
            <a:r>
              <a:rPr lang="en-US" sz="1800">
                <a:solidFill>
                  <a:schemeClr val="dk1"/>
                </a:solidFill>
              </a:rPr>
              <a:t>: ⚠️ 새로운 기능이 기존과 다른 인자 조합을 가질 경우, 코드를 수정하기가 어려워지는 문제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개선 방안</a:t>
            </a:r>
            <a:r>
              <a:rPr lang="en-US" sz="1800">
                <a:solidFill>
                  <a:schemeClr val="dk1"/>
                </a:solidFill>
              </a:rPr>
              <a:t>: ✨ 인자 개수 대신 </a:t>
            </a:r>
            <a:r>
              <a:rPr b="1" lang="en-US" sz="1800">
                <a:solidFill>
                  <a:schemeClr val="dk1"/>
                </a:solidFill>
              </a:rPr>
              <a:t>인자 조합에 따라 분기</a:t>
            </a:r>
            <a:r>
              <a:rPr lang="en-US" sz="1800">
                <a:solidFill>
                  <a:schemeClr val="dk1"/>
                </a:solidFill>
              </a:rPr>
              <a:t>를 진행하도록 코드를 리팩토링함.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결과</a:t>
            </a:r>
            <a:r>
              <a:rPr lang="en-US" sz="1800">
                <a:solidFill>
                  <a:schemeClr val="dk1"/>
                </a:solidFill>
              </a:rPr>
              <a:t>: ➡️ 이로써 새로운 기능에 대한 확장성과 가독성을 높임.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03" y="3649250"/>
            <a:ext cx="11425986" cy="32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13134" l="0" r="0" t="0"/>
          <a:stretch/>
        </p:blipFill>
        <p:spPr>
          <a:xfrm>
            <a:off x="1306350" y="2697875"/>
            <a:ext cx="4248276" cy="30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 rotWithShape="1">
          <a:blip r:embed="rId4">
            <a:alphaModFix/>
          </a:blip>
          <a:srcRect b="20929" l="0" r="0" t="0"/>
          <a:stretch/>
        </p:blipFill>
        <p:spPr>
          <a:xfrm>
            <a:off x="6878250" y="2697875"/>
            <a:ext cx="3889700" cy="31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458925" y="1137950"/>
            <a:ext cx="10975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4</a:t>
            </a:r>
            <a:r>
              <a:rPr b="1" lang="en-US" sz="1600">
                <a:solidFill>
                  <a:schemeClr val="dk1"/>
                </a:solidFill>
              </a:rPr>
              <a:t>. </a:t>
            </a:r>
            <a:r>
              <a:rPr b="1" lang="en-US" sz="1600">
                <a:solidFill>
                  <a:schemeClr val="dk1"/>
                </a:solidFill>
              </a:rPr>
              <a:t>Method Level Refactoring: 유효성 검사 캡슐화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변경점</a:t>
            </a:r>
            <a:r>
              <a:rPr lang="en-US" sz="1600">
                <a:solidFill>
                  <a:schemeClr val="dk1"/>
                </a:solidFill>
              </a:rPr>
              <a:t>: 모든 유효성 검사를 담당하던 메서드 대신, 각 명령어 클래스에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validate()</a:t>
            </a:r>
            <a:r>
              <a:rPr lang="en-US" sz="1600">
                <a:solidFill>
                  <a:schemeClr val="dk1"/>
                </a:solidFill>
              </a:rPr>
              <a:t> 메서드를 만들어 개별 검사.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효과</a:t>
            </a:r>
            <a:r>
              <a:rPr lang="en-US" sz="1600">
                <a:solidFill>
                  <a:schemeClr val="dk1"/>
                </a:solidFill>
              </a:rPr>
              <a:t>: 코드 응집도 향상 및 유지보수성 증대.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5902488" y="3890488"/>
            <a:ext cx="627900" cy="6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605975" y="310150"/>
            <a:ext cx="11186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리팩토링을 통한 클린 코드 전, 후 결과 비교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302975" y="1241875"/>
            <a:ext cx="11792400" cy="2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5. 🏗️ Class Level Refactoring: 클래스 역할 분산 (SRP 적용)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문제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800">
                <a:solidFill>
                  <a:schemeClr val="dk1"/>
                </a:solidFill>
              </a:rPr>
              <a:t> 클래스가 너무 많은 일을 맡아 코드가 길어지고 복잡해짐.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해결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800">
                <a:solidFill>
                  <a:schemeClr val="dk1"/>
                </a:solidFill>
              </a:rPr>
              <a:t>에서 스크립트 실행 기능을 ✂️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Script</a:t>
            </a:r>
            <a:r>
              <a:rPr lang="en-US" sz="1800">
                <a:solidFill>
                  <a:schemeClr val="dk1"/>
                </a:solidFill>
              </a:rPr>
              <a:t>라는 별도 클래스로 분리함.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결과</a:t>
            </a:r>
            <a:r>
              <a:rPr lang="en-US" sz="1800">
                <a:solidFill>
                  <a:schemeClr val="dk1"/>
                </a:solidFill>
              </a:rPr>
              <a:t>: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r>
              <a:rPr lang="en-US" sz="1800">
                <a:solidFill>
                  <a:schemeClr val="dk1"/>
                </a:solidFill>
              </a:rPr>
              <a:t>은 사용자의 입력만 처리하고,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Script</a:t>
            </a:r>
            <a:r>
              <a:rPr lang="en-US" sz="1800">
                <a:solidFill>
                  <a:schemeClr val="dk1"/>
                </a:solidFill>
              </a:rPr>
              <a:t>는 스크립트 실행만 담당하여 각자의 </a:t>
            </a:r>
            <a:r>
              <a:rPr b="1" lang="en-US" sz="1800">
                <a:solidFill>
                  <a:schemeClr val="dk1"/>
                </a:solidFill>
              </a:rPr>
              <a:t>역할이 명확해짐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2789" l="0" r="0" t="-2790"/>
          <a:stretch/>
        </p:blipFill>
        <p:spPr>
          <a:xfrm>
            <a:off x="1331376" y="2936325"/>
            <a:ext cx="9529250" cy="35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리팩토링 -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Command Pattern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350" y="1752100"/>
            <a:ext cx="6087951" cy="521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75" y="2202587"/>
            <a:ext cx="3148201" cy="171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40"/>
          <p:cNvCxnSpPr/>
          <p:nvPr/>
        </p:nvCxnSpPr>
        <p:spPr>
          <a:xfrm flipH="1" rot="10800000">
            <a:off x="4376224" y="3059236"/>
            <a:ext cx="1071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458925" y="4011000"/>
            <a:ext cx="54432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000"/>
              <a:t>Before</a:t>
            </a:r>
            <a:endParaRPr b="1" sz="2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SSD 하나의 클래스로 모든 명령 (Write / Read 등) 처리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-&gt; 유지보수/확장 어려움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7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700"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458925" y="4984475"/>
            <a:ext cx="59697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100"/>
              <a:t>After</a:t>
            </a:r>
            <a:endParaRPr b="1" sz="2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SSD, SSD Command Class 분리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SSD Command 클래스를 물려 받는 하위 Command 클래스 생성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SSD 클래스는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는 명령 실행만 담당 (단일 책임 원칙 강화)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CommandFactory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추가: Arg 인자를 받아 적절한 명령 객체 생성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 txBox="1"/>
          <p:nvPr/>
        </p:nvSpPr>
        <p:spPr>
          <a:xfrm>
            <a:off x="458925" y="959950"/>
            <a:ext cx="10975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6. Design Pattern: Command 패턴 적용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변경점</a:t>
            </a:r>
            <a:r>
              <a:rPr lang="en-US" sz="1600">
                <a:solidFill>
                  <a:schemeClr val="dk1"/>
                </a:solidFill>
              </a:rPr>
              <a:t>: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if-elif-else</a:t>
            </a:r>
            <a:r>
              <a:rPr lang="en-US" sz="1600">
                <a:solidFill>
                  <a:schemeClr val="dk1"/>
                </a:solidFill>
              </a:rPr>
              <a:t>문으로 명령어를 처리하던 방식에서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Command</a:t>
            </a:r>
            <a:r>
              <a:rPr lang="en-US" sz="1600">
                <a:solidFill>
                  <a:schemeClr val="dk1"/>
                </a:solidFill>
              </a:rPr>
              <a:t> 클래스를 활용해 객체화.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효과</a:t>
            </a:r>
            <a:r>
              <a:rPr lang="en-US" sz="1600">
                <a:solidFill>
                  <a:schemeClr val="dk1"/>
                </a:solidFill>
              </a:rPr>
              <a:t>: </a:t>
            </a:r>
            <a:r>
              <a:rPr b="1" lang="en-US" sz="1600">
                <a:solidFill>
                  <a:schemeClr val="dk1"/>
                </a:solidFill>
              </a:rPr>
              <a:t>개방-폐쇄 원칙</a:t>
            </a:r>
            <a:r>
              <a:rPr lang="en-US" sz="1600">
                <a:solidFill>
                  <a:schemeClr val="dk1"/>
                </a:solidFill>
              </a:rPr>
              <a:t> 준수로 코드 확장 용이.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7388800" y="1826450"/>
            <a:ext cx="3874200" cy="363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6. 소감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1"/>
          <p:cNvSpPr txBox="1"/>
          <p:nvPr>
            <p:ph idx="1" type="body"/>
          </p:nvPr>
        </p:nvSpPr>
        <p:spPr>
          <a:xfrm>
            <a:off x="384800" y="1030625"/>
            <a:ext cx="116016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소통의 힘을 배움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🧑‍🤝‍🧑 프로젝트 초반에 각자 코딩하다 보니 리팩토링이나 병합(Merge)할 때 충돌이 너무 많았어요. 기능을 만들기 전에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다 같이 모여서 어떻게 구현할지 설계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하는 게 얼마나 중요한지 몸소 깨달았습니다.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클린 코드'에 대한 배움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✨ '클린 코드'는 말로만 듣던 추상적인 개념이었는데,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TDD와 다양한 리팩토링 기법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을 직접 적용해보니 '우리도 할 수 있겠다!'는 자신감을 얻게 되었습니다.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우리만의 규칙 만들기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🤝 프로젝트 초반에 겪었던 시행착오를 바탕으로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그라운드 룰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을 만들었어요. 이 규칙들이 나중에는 병합 충돌을 줄이고, 개발 속도를 높여주는 핵심 열쇠가 되었습니다.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TDD와 Mocking의 가치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🚀 TDD와 Mocking이 그저 과제 요구사항인 줄 알았는데, 직접 경험해보니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개발 효율성과 코드 안정성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을 동시에 높여주는 강력한 도구라는 것을 알게 되었습니다.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성장하는 과정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🌱 모든 예외 케이스를 유닛 테스트로 완벽하게 잡아내는 것이 정말 어려웠습니다. 하지만 이런 치열한 고민들이 앞으로 저를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더 좋은 개발자로 성장시키는 원동력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이 될 거라고 생각합니다.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1600">
              <a:solidFill>
                <a:srgbClr val="1B1C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idx="1" type="body"/>
          </p:nvPr>
        </p:nvSpPr>
        <p:spPr>
          <a:xfrm>
            <a:off x="418725" y="1152594"/>
            <a:ext cx="10515600" cy="422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iscord를 통한 개발 과정 소통, 업무 자동화 🚀</a:t>
            </a:r>
            <a:endParaRPr b="1"/>
          </a:p>
          <a:p>
            <a:pPr indent="-400050" lvl="0" marL="45720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SzPts val="2700"/>
              <a:buFont typeface="Malgun Gothic"/>
              <a:buChar char="●"/>
            </a:pPr>
            <a:r>
              <a:rPr lang="en-US" sz="2700"/>
              <a:t>개발 중 이슈 사항 실시간 공유 💬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Malgun Gothic"/>
              <a:buChar char="●"/>
            </a:pPr>
            <a:r>
              <a:rPr lang="en-US" sz="2700"/>
              <a:t>Push, Pull Request alarm 연동 🔔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Malgun Gothic"/>
              <a:buChar char="●"/>
            </a:pPr>
            <a:r>
              <a:rPr lang="en-US" sz="2700"/>
              <a:t>리뷰 참여 시 이모티콘을 통해 진행여부 공유 👍</a:t>
            </a:r>
            <a:endParaRPr sz="2700"/>
          </a:p>
          <a:p>
            <a:pPr indent="0" lvl="0" marL="457200" rtl="0" algn="l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Digital Ninjas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개발 문화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175" y="3504400"/>
            <a:ext cx="4583402" cy="315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Digital Ninjas 개발 문화</a:t>
            </a:r>
            <a:endParaRPr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3">
            <a:alphaModFix/>
          </a:blip>
          <a:srcRect b="56749" l="0" r="0" t="0"/>
          <a:stretch/>
        </p:blipFill>
        <p:spPr>
          <a:xfrm>
            <a:off x="6296938" y="4281000"/>
            <a:ext cx="5443325" cy="22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 rotWithShape="1">
          <a:blip r:embed="rId4">
            <a:alphaModFix/>
          </a:blip>
          <a:srcRect b="39163" l="0" r="0" t="25224"/>
          <a:stretch/>
        </p:blipFill>
        <p:spPr>
          <a:xfrm>
            <a:off x="6368700" y="1960600"/>
            <a:ext cx="4950799" cy="16334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/>
        </p:nvSpPr>
        <p:spPr>
          <a:xfrm>
            <a:off x="1168950" y="1580750"/>
            <a:ext cx="5029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75" y="2336888"/>
            <a:ext cx="1553200" cy="13849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/>
        </p:nvSpPr>
        <p:spPr>
          <a:xfrm>
            <a:off x="6440363" y="3691800"/>
            <a:ext cx="5299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💬 Merge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정책 : 1인 이상 리뷰 후 Merge</a:t>
            </a: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2324100" y="2337988"/>
            <a:ext cx="3486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feature/</a:t>
            </a:r>
            <a:r>
              <a:rPr lang="en-US" sz="1700">
                <a:solidFill>
                  <a:schemeClr val="dk1"/>
                </a:solidFill>
              </a:rPr>
              <a:t> : 새로운 기능 개발 🚀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bugfix/</a:t>
            </a:r>
            <a:r>
              <a:rPr lang="en-US" sz="1700">
                <a:solidFill>
                  <a:schemeClr val="dk1"/>
                </a:solidFill>
              </a:rPr>
              <a:t> : 버그 수정 🐛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refactor/</a:t>
            </a:r>
            <a:r>
              <a:rPr lang="en-US" sz="1700">
                <a:solidFill>
                  <a:schemeClr val="dk1"/>
                </a:solidFill>
              </a:rPr>
              <a:t> : 코드 리팩토링 🧹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213" y="3973870"/>
            <a:ext cx="5443323" cy="25595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418725" y="1028745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isciplined Development Process 🚀</a:t>
            </a:r>
            <a:endParaRPr sz="2700"/>
          </a:p>
        </p:txBody>
      </p:sp>
      <p:sp>
        <p:nvSpPr>
          <p:cNvPr id="84" name="Google Shape;84;p10"/>
          <p:cNvSpPr txBox="1"/>
          <p:nvPr/>
        </p:nvSpPr>
        <p:spPr>
          <a:xfrm>
            <a:off x="605975" y="1626225"/>
            <a:ext cx="5299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💬 Branch 정책 : feature/bugfix/refactor 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6368700" y="1580738"/>
            <a:ext cx="5299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💬 PR 정책 : 통일된 Template 내용작성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" name="Google Shape;86;p10"/>
          <p:cNvCxnSpPr/>
          <p:nvPr/>
        </p:nvCxnSpPr>
        <p:spPr>
          <a:xfrm>
            <a:off x="6090575" y="1960600"/>
            <a:ext cx="0" cy="44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Digital Ninjas 개발 문화</a:t>
            </a:r>
            <a:endParaRPr/>
          </a:p>
        </p:txBody>
      </p:sp>
      <p:sp>
        <p:nvSpPr>
          <p:cNvPr id="92" name="Google Shape;92;p11"/>
          <p:cNvSpPr txBox="1"/>
          <p:nvPr/>
        </p:nvSpPr>
        <p:spPr>
          <a:xfrm>
            <a:off x="1168950" y="1150625"/>
            <a:ext cx="5029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625" y="2381175"/>
            <a:ext cx="9331198" cy="43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/>
        </p:nvSpPr>
        <p:spPr>
          <a:xfrm>
            <a:off x="1168950" y="1561025"/>
            <a:ext cx="995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ex) feature/ssd, feature/logger, refactor/comment_erasing, bugfix/erase_range-type-error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418725" y="1028745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istributed Branches with TDD </a:t>
            </a:r>
            <a:r>
              <a:rPr b="1" lang="en-US"/>
              <a:t>🚀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title="teamD_SS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5" y="1794400"/>
            <a:ext cx="10515601" cy="48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Preview - Digital Ninjas 개발 문화</a:t>
            </a:r>
            <a:endParaRPr/>
          </a:p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418725" y="1180095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ynamic Branch Workflow</a:t>
            </a:r>
            <a:r>
              <a:rPr b="1" lang="en-US"/>
              <a:t>🚀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808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461825" y="1833188"/>
            <a:ext cx="10887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SSD</a:t>
            </a:r>
            <a:r>
              <a:rPr lang="en-US" sz="2500">
                <a:solidFill>
                  <a:schemeClr val="dk1"/>
                </a:solidFill>
              </a:rPr>
              <a:t>: SSD, Buffer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Test Shell</a:t>
            </a:r>
            <a:r>
              <a:rPr lang="en-US" sz="2500">
                <a:solidFill>
                  <a:schemeClr val="dk1"/>
                </a:solidFill>
              </a:rPr>
              <a:t>: Shell, Logger, Runner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2500">
                <a:solidFill>
                  <a:schemeClr val="dk1"/>
                </a:solidFill>
              </a:rPr>
              <a:t>Test Script</a:t>
            </a:r>
            <a:r>
              <a:rPr lang="en-US" sz="2500">
                <a:solidFill>
                  <a:schemeClr val="dk1"/>
                </a:solidFill>
              </a:rPr>
              <a:t>: Test Script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4684050"/>
            <a:ext cx="28670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175" y="2937100"/>
            <a:ext cx="2108825" cy="17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750" y="3127527"/>
            <a:ext cx="3586950" cy="35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istributed Modules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기능 구현 소개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238" y="1264743"/>
            <a:ext cx="9269536" cy="559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>
            <p:ph idx="1" type="body"/>
          </p:nvPr>
        </p:nvSpPr>
        <p:spPr>
          <a:xfrm>
            <a:off x="418725" y="1193870"/>
            <a:ext cx="105156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D</a:t>
            </a:r>
            <a:r>
              <a:rPr b="1" lang="en-US"/>
              <a:t>ay 1~2</a:t>
            </a:r>
            <a:r>
              <a:rPr b="1" lang="en-US"/>
              <a:t>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🧩</a:t>
            </a:r>
            <a:endParaRPr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